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9869475" cy="67357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122">
          <p15:clr>
            <a:srgbClr val="000000"/>
          </p15:clr>
        </p15:guide>
        <p15:guide id="2" pos="3109">
          <p15:clr>
            <a:srgbClr val="000000"/>
          </p15:clr>
        </p15:guide>
      </p15:notesGuideLst>
    </p:ext>
    <p:ext uri="http://customooxmlschemas.google.com/">
      <go:slidesCustomData xmlns:go="http://customooxmlschemas.google.com/" r:id="rId18" roundtripDataSignature="AMtx7mgYxgYI3vHE/8voFMapdp+DYidv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22" orient="horz"/>
        <p:guide pos="3109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6e87c8406_0_208:notes"/>
          <p:cNvSpPr/>
          <p:nvPr>
            <p:ph idx="2" type="sldImg"/>
          </p:nvPr>
        </p:nvSpPr>
        <p:spPr>
          <a:xfrm>
            <a:off x="1645225" y="505175"/>
            <a:ext cx="6579900" cy="25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f6e87c8406_0_208:notes"/>
          <p:cNvSpPr txBox="1"/>
          <p:nvPr>
            <p:ph idx="1" type="body"/>
          </p:nvPr>
        </p:nvSpPr>
        <p:spPr>
          <a:xfrm>
            <a:off x="986925" y="3199475"/>
            <a:ext cx="7895700" cy="30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6e87c8406_2_2:notes"/>
          <p:cNvSpPr/>
          <p:nvPr>
            <p:ph idx="2" type="sldImg"/>
          </p:nvPr>
        </p:nvSpPr>
        <p:spPr>
          <a:xfrm>
            <a:off x="1645225" y="505175"/>
            <a:ext cx="6579900" cy="252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f6e87c8406_2_2:notes"/>
          <p:cNvSpPr txBox="1"/>
          <p:nvPr>
            <p:ph idx="1" type="body"/>
          </p:nvPr>
        </p:nvSpPr>
        <p:spPr>
          <a:xfrm>
            <a:off x="986925" y="3199475"/>
            <a:ext cx="7895700" cy="30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986925" y="3199475"/>
            <a:ext cx="7895575" cy="3031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1645225" y="505175"/>
            <a:ext cx="6579975" cy="2525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body"/>
          </p:nvPr>
        </p:nvSpPr>
        <p:spPr>
          <a:xfrm>
            <a:off x="301625" y="1676400"/>
            <a:ext cx="4194300" cy="44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0"/>
          <p:cNvSpPr txBox="1"/>
          <p:nvPr>
            <p:ph idx="2" type="body"/>
          </p:nvPr>
        </p:nvSpPr>
        <p:spPr>
          <a:xfrm>
            <a:off x="4648200" y="1676400"/>
            <a:ext cx="4194300" cy="44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1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" type="body"/>
          </p:nvPr>
        </p:nvSpPr>
        <p:spPr>
          <a:xfrm>
            <a:off x="301625" y="1676400"/>
            <a:ext cx="8540700" cy="44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type="title"/>
          </p:nvPr>
        </p:nvSpPr>
        <p:spPr>
          <a:xfrm rot="5400000">
            <a:off x="4839475" y="2096400"/>
            <a:ext cx="5870700" cy="21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" type="body"/>
          </p:nvPr>
        </p:nvSpPr>
        <p:spPr>
          <a:xfrm rot="5400000">
            <a:off x="492838" y="37350"/>
            <a:ext cx="5870700" cy="6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4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1" type="body"/>
          </p:nvPr>
        </p:nvSpPr>
        <p:spPr>
          <a:xfrm rot="5400000">
            <a:off x="2360576" y="-382501"/>
            <a:ext cx="4422900" cy="85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/>
          <p:nvPr>
            <p:ph type="title"/>
          </p:nvPr>
        </p:nvSpPr>
        <p:spPr>
          <a:xfrm>
            <a:off x="630238" y="457200"/>
            <a:ext cx="294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/>
          <p:nvPr>
            <p:ph idx="2" type="pic"/>
          </p:nvPr>
        </p:nvSpPr>
        <p:spPr>
          <a:xfrm>
            <a:off x="3887788" y="987425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25"/>
          <p:cNvSpPr txBox="1"/>
          <p:nvPr>
            <p:ph idx="1" type="body"/>
          </p:nvPr>
        </p:nvSpPr>
        <p:spPr>
          <a:xfrm>
            <a:off x="630238" y="2057400"/>
            <a:ext cx="29496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2pPr>
            <a:lvl3pPr indent="-228600" lvl="2" marL="13716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/>
            </a:lvl4pPr>
            <a:lvl5pPr indent="-228600" lvl="4" marL="2286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9" name="Google Shape;49;p25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5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6"/>
          <p:cNvSpPr txBox="1"/>
          <p:nvPr>
            <p:ph type="title"/>
          </p:nvPr>
        </p:nvSpPr>
        <p:spPr>
          <a:xfrm>
            <a:off x="630238" y="457200"/>
            <a:ext cx="294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1" type="body"/>
          </p:nvPr>
        </p:nvSpPr>
        <p:spPr>
          <a:xfrm>
            <a:off x="3887788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▪"/>
              <a:defRPr sz="3200"/>
            </a:lvl1pPr>
            <a:lvl2pPr indent="-406400" lvl="1" marL="9144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/>
            </a:lvl2pPr>
            <a:lvl3pPr indent="-381000" lvl="2" marL="13716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3pPr>
            <a:lvl4pPr indent="-355600" lvl="3" marL="1828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4pPr>
            <a:lvl5pPr indent="-355600" lvl="4" marL="2286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" name="Google Shape;55;p26"/>
          <p:cNvSpPr txBox="1"/>
          <p:nvPr>
            <p:ph idx="2" type="body"/>
          </p:nvPr>
        </p:nvSpPr>
        <p:spPr>
          <a:xfrm>
            <a:off x="630238" y="2057400"/>
            <a:ext cx="29496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2pPr>
            <a:lvl3pPr indent="-228600" lvl="2" marL="13716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/>
            </a:lvl4pPr>
            <a:lvl5pPr indent="-228600" lvl="4" marL="22860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26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6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title"/>
          </p:nvPr>
        </p:nvSpPr>
        <p:spPr>
          <a:xfrm>
            <a:off x="630238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7"/>
          <p:cNvSpPr txBox="1"/>
          <p:nvPr>
            <p:ph idx="1" type="body"/>
          </p:nvPr>
        </p:nvSpPr>
        <p:spPr>
          <a:xfrm>
            <a:off x="630238" y="1681163"/>
            <a:ext cx="38688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sz="2000"/>
            </a:lvl2pPr>
            <a:lvl3pPr indent="-2286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sz="1600"/>
            </a:lvl4pPr>
            <a:lvl5pPr indent="-228600" lvl="4" marL="22860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2" name="Google Shape;62;p27"/>
          <p:cNvSpPr txBox="1"/>
          <p:nvPr>
            <p:ph idx="2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3" type="body"/>
          </p:nvPr>
        </p:nvSpPr>
        <p:spPr>
          <a:xfrm>
            <a:off x="4629150" y="1681163"/>
            <a:ext cx="38877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sz="2000"/>
            </a:lvl2pPr>
            <a:lvl3pPr indent="-2286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sz="1600"/>
            </a:lvl4pPr>
            <a:lvl5pPr indent="-228600" lvl="4" marL="22860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4" name="Google Shape;64;p27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27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/>
          <p:nvPr>
            <p:ph type="title"/>
          </p:nvPr>
        </p:nvSpPr>
        <p:spPr>
          <a:xfrm>
            <a:off x="623888" y="1709738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" type="body"/>
          </p:nvPr>
        </p:nvSpPr>
        <p:spPr>
          <a:xfrm>
            <a:off x="623888" y="4589463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/>
            </a:lvl2pPr>
            <a:lvl3pPr indent="-2286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/>
            </a:lvl4pPr>
            <a:lvl5pPr indent="-228600" lvl="4" marL="22860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1" name="Google Shape;71;p28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8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/>
          <p:nvPr>
            <p:ph type="ctrTitle"/>
          </p:nvPr>
        </p:nvSpPr>
        <p:spPr>
          <a:xfrm>
            <a:off x="685800" y="1981200"/>
            <a:ext cx="77724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Noto Sans Symbols"/>
              <a:buNone/>
              <a:defRPr/>
            </a:lvl1pPr>
            <a:lvl2pPr lvl="1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lvl="2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lvl="3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lvl="4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lvl="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lvl="6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lvl="7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lvl="8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A86E8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301625" y="1676400"/>
            <a:ext cx="8540700" cy="44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Noto Sans Symbols"/>
              <a:buChar char="▪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0" type="dt"/>
          </p:nvPr>
        </p:nvSpPr>
        <p:spPr>
          <a:xfrm>
            <a:off x="3048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8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8"/>
          <p:cNvSpPr txBox="1"/>
          <p:nvPr>
            <p:ph idx="12" type="sldNum"/>
          </p:nvPr>
        </p:nvSpPr>
        <p:spPr>
          <a:xfrm>
            <a:off x="6553200" y="6245225"/>
            <a:ext cx="22860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idx="4294967295" type="title"/>
          </p:nvPr>
        </p:nvSpPr>
        <p:spPr>
          <a:xfrm>
            <a:off x="915225" y="2296050"/>
            <a:ext cx="77757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358775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"/>
              <a:buNone/>
            </a:pPr>
            <a:r>
              <a:rPr lang="en-US" sz="3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Тақырып 11. Нивелирлеу</a:t>
            </a:r>
            <a:endParaRPr sz="5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>
            <p:ph type="title"/>
          </p:nvPr>
        </p:nvSpPr>
        <p:spPr>
          <a:xfrm>
            <a:off x="539750" y="228600"/>
            <a:ext cx="8272462" cy="21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Нивелирлеу (тік түсіру) –</a:t>
            </a:r>
            <a:endParaRPr sz="2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қабылданған деңгей бетіне қатысты Жердің физикалық бетінің нүктелері немесе олардың биіктіктері арасындағы биіктік өсімшелерін анықтау үшін орындалатын геодезиялық өлшемдердің жиынтығы.</a:t>
            </a:r>
            <a:endParaRPr sz="2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sz="2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0" name="Google Shape;90;p2"/>
          <p:cNvSpPr txBox="1"/>
          <p:nvPr>
            <p:ph idx="1" type="body"/>
          </p:nvPr>
        </p:nvSpPr>
        <p:spPr>
          <a:xfrm>
            <a:off x="0" y="2565400"/>
            <a:ext cx="3564000" cy="41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925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100"/>
              <a:buFont typeface="Cambria"/>
              <a:buChar char="▪"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Рельефті зерттеу, әртүрлі инженерлік құрылыстарды жобалау, салу және пайдалану кезінде нүктелердің биіктігін анықтау үшін жүргізіледі.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100"/>
              <a:buFont typeface="Cambria"/>
              <a:buChar char="▪"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Нивелирлеу нәтижелері Геодезияның өзі үшін де, жер туралы басқа ғылымдар үшін де ғылыми мәселелерді шешуде маңызды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Noto Sans Symbols"/>
              <a:buNone/>
            </a:pPr>
            <a:r>
              <a:t/>
            </a:r>
            <a:endParaRPr i="0" sz="19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0" sz="19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4648200" y="2565400"/>
            <a:ext cx="3884612" cy="3533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&amp;Rcy;&amp;ucy;&amp;scy;&amp;scy;&amp;kcy;&amp;icy;&amp;jcy; &amp;Rcy;&amp;iecy;&amp;fcy;&amp;iecy;&amp;rcy;&amp;acy;&amp;tcy;&amp;ycy;" id="92" name="Google Shape;9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0300" y="2420937"/>
            <a:ext cx="5473700" cy="368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idx="4294967295" type="title"/>
          </p:nvPr>
        </p:nvSpPr>
        <p:spPr>
          <a:xfrm>
            <a:off x="0" y="228600"/>
            <a:ext cx="8510587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br>
              <a:rPr b="0" i="0" lang="en-US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98" name="Google Shape;98;p3"/>
          <p:cNvSpPr txBox="1"/>
          <p:nvPr/>
        </p:nvSpPr>
        <p:spPr>
          <a:xfrm>
            <a:off x="2268537" y="1700212"/>
            <a:ext cx="2232025" cy="936625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Тригонометриялық</a:t>
            </a:r>
            <a:endParaRPr i="0" sz="13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9" name="Google Shape;99;p3"/>
          <p:cNvSpPr txBox="1"/>
          <p:nvPr/>
        </p:nvSpPr>
        <p:spPr>
          <a:xfrm>
            <a:off x="395287" y="5373687"/>
            <a:ext cx="1490662" cy="792162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i="0" lang="en-US" sz="1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Аэрорадио-</a:t>
            </a:r>
            <a:endParaRPr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2411412" y="5300662"/>
            <a:ext cx="1800225" cy="865187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Механикалық</a:t>
            </a:r>
            <a:endParaRPr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4716462" y="5300662"/>
            <a:ext cx="1993900" cy="865187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Фотограмметрия</a:t>
            </a:r>
            <a:endParaRPr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7164387" y="5229225"/>
            <a:ext cx="1728787" cy="863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Ғарыштық</a:t>
            </a:r>
            <a:endParaRPr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3348037" y="3284537"/>
            <a:ext cx="2303462" cy="865187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2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Нивелирлеу түрлері</a:t>
            </a:r>
            <a:endParaRPr i="0" sz="17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107950" y="1700212"/>
            <a:ext cx="1800225" cy="936625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Геометриялық</a:t>
            </a:r>
            <a:endParaRPr i="0" sz="15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4716462" y="1700212"/>
            <a:ext cx="1943100" cy="936625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Барометрлік</a:t>
            </a:r>
            <a:endParaRPr i="0" sz="16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6875450" y="1700213"/>
            <a:ext cx="2016000" cy="9366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Гидростатикалық</a:t>
            </a:r>
            <a:endParaRPr i="0" sz="13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07" name="Google Shape;107;p3"/>
          <p:cNvCxnSpPr/>
          <p:nvPr/>
        </p:nvCxnSpPr>
        <p:spPr>
          <a:xfrm rot="10800000">
            <a:off x="1042987" y="2636837"/>
            <a:ext cx="3457575" cy="647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8" name="Google Shape;108;p3"/>
          <p:cNvCxnSpPr/>
          <p:nvPr/>
        </p:nvCxnSpPr>
        <p:spPr>
          <a:xfrm rot="10800000">
            <a:off x="3708400" y="2636837"/>
            <a:ext cx="719137" cy="647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9" name="Google Shape;109;p3"/>
          <p:cNvCxnSpPr/>
          <p:nvPr/>
        </p:nvCxnSpPr>
        <p:spPr>
          <a:xfrm flipH="1" rot="10800000">
            <a:off x="4427537" y="2636837"/>
            <a:ext cx="865187" cy="647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0" name="Google Shape;110;p3"/>
          <p:cNvCxnSpPr/>
          <p:nvPr/>
        </p:nvCxnSpPr>
        <p:spPr>
          <a:xfrm flipH="1" rot="10800000">
            <a:off x="4427537" y="2658737"/>
            <a:ext cx="2793000" cy="625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1" name="Google Shape;111;p3"/>
          <p:cNvCxnSpPr/>
          <p:nvPr/>
        </p:nvCxnSpPr>
        <p:spPr>
          <a:xfrm flipH="1">
            <a:off x="1403350" y="4149725"/>
            <a:ext cx="2881312" cy="122396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2" name="Google Shape;112;p3"/>
          <p:cNvCxnSpPr/>
          <p:nvPr/>
        </p:nvCxnSpPr>
        <p:spPr>
          <a:xfrm flipH="1">
            <a:off x="3276600" y="4149725"/>
            <a:ext cx="1008062" cy="1150937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3" name="Google Shape;113;p3"/>
          <p:cNvCxnSpPr/>
          <p:nvPr/>
        </p:nvCxnSpPr>
        <p:spPr>
          <a:xfrm>
            <a:off x="4284662" y="4149725"/>
            <a:ext cx="1008062" cy="1150937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4" name="Google Shape;114;p3"/>
          <p:cNvCxnSpPr/>
          <p:nvPr/>
        </p:nvCxnSpPr>
        <p:spPr>
          <a:xfrm>
            <a:off x="4284662" y="4149725"/>
            <a:ext cx="3455987" cy="1079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/>
          <p:nvPr>
            <p:ph type="title"/>
          </p:nvPr>
        </p:nvSpPr>
        <p:spPr>
          <a:xfrm>
            <a:off x="301625" y="228600"/>
            <a:ext cx="8510587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Геометриялық нивелирлеу</a:t>
            </a:r>
            <a:endParaRPr sz="50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0" name="Google Shape;120;p4"/>
          <p:cNvSpPr txBox="1"/>
          <p:nvPr>
            <p:ph idx="1" type="body"/>
          </p:nvPr>
        </p:nvSpPr>
        <p:spPr>
          <a:xfrm>
            <a:off x="193687" y="1341437"/>
            <a:ext cx="3333900" cy="44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200">
                <a:latin typeface="Cambria"/>
                <a:ea typeface="Cambria"/>
                <a:cs typeface="Cambria"/>
                <a:sym typeface="Cambria"/>
              </a:rPr>
              <a:t>Көлденең визуалды сәуле арқылы бір нүктенің екіншісінен асуын анықтау.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200">
                <a:latin typeface="Cambria"/>
                <a:ea typeface="Cambria"/>
                <a:cs typeface="Cambria"/>
                <a:sym typeface="Cambria"/>
              </a:rPr>
              <a:t>Нивелир көмегімен жүзеге асырылады.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/>
          <p:cNvSpPr txBox="1"/>
          <p:nvPr>
            <p:ph idx="1" type="body"/>
          </p:nvPr>
        </p:nvSpPr>
        <p:spPr>
          <a:xfrm>
            <a:off x="4648200" y="1676400"/>
            <a:ext cx="4194175" cy="2112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&amp;Zcy;&amp;ncy;&amp;acy;&amp;chcy;&amp;iecy;&amp;ncy;&amp;icy;&amp;iecy; &amp;icy; &amp;tcy;&amp;ocy;&amp;lcy;&amp;kcy;&amp;ocy;&amp;vcy;&amp;acy;&amp;ncy;&amp;icy;&amp;iecy; &amp;scy;&amp;lcy;&amp;ocy;&amp;vcy;&amp;acy; &amp;Gcy;&amp;iecy;&amp;ocy;&amp;mcy;&amp;iecy;&amp;tcy;&amp;rcy;&amp;icy;&amp;chcy;&amp;iecy;&amp;scy;&amp;kcy;&amp;ocy;&amp;iecy; &amp;ncy;&amp;icy;&amp;vcy;&amp;iecy;&amp;lcy;&amp;icy;&amp;rcy;&amp;ocy;&amp;vcy;&amp;acy;&amp;ncy;&amp;icy;&amp;iecy;"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7425" y="1341437"/>
            <a:ext cx="5616575" cy="2998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f6e87c8406_0_208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Геометриялық нивелирлеу. Алдыдан нивелирлеу</a:t>
            </a:r>
            <a:endParaRPr sz="3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28" name="Google Shape;128;gf6e87c8406_0_208"/>
          <p:cNvPicPr preferRelativeResize="0"/>
          <p:nvPr/>
        </p:nvPicPr>
        <p:blipFill rotWithShape="1">
          <a:blip r:embed="rId3">
            <a:alphaModFix/>
          </a:blip>
          <a:srcRect b="10281" l="49959" r="0" t="0"/>
          <a:stretch/>
        </p:blipFill>
        <p:spPr>
          <a:xfrm>
            <a:off x="1996325" y="1503363"/>
            <a:ext cx="5334000" cy="385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f6e87c8406_0_208"/>
          <p:cNvSpPr txBox="1"/>
          <p:nvPr/>
        </p:nvSpPr>
        <p:spPr>
          <a:xfrm>
            <a:off x="404075" y="5637475"/>
            <a:ext cx="8305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333375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None/>
            </a:pPr>
            <a:r>
              <a:rPr b="1" i="0" lang="en-US" sz="23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 = i – b</a:t>
            </a:r>
            <a:r>
              <a:rPr i="0" lang="en-US" sz="23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n-US" sz="23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яғни биіктік өсімшесі аспап биіктігінен рейка бойынша алынған есепті азайтуға  тең</a:t>
            </a:r>
            <a:endParaRPr sz="13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f6e87c8406_2_2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Геометриялық нивелирлеу. Ортадан нивелирлеу</a:t>
            </a:r>
            <a:endParaRPr sz="3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5" name="Google Shape;135;gf6e87c8406_2_2"/>
          <p:cNvSpPr txBox="1"/>
          <p:nvPr/>
        </p:nvSpPr>
        <p:spPr>
          <a:xfrm>
            <a:off x="404075" y="5375400"/>
            <a:ext cx="83058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333375" lvl="0" marL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None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 = a - b</a:t>
            </a:r>
            <a:endParaRPr sz="1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333375" lvl="0" marL="0" rtl="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None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Егер А нүктесін артқы, ал В нүктесін алдыңғы деп алсақ , онда биіктік өсімшесі артқы нүкте бойынша алынған есептен алдыңғы нүктедегі рейкадан алынған есепті  азайтуға тең</a:t>
            </a:r>
            <a:endParaRPr sz="1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333375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None/>
            </a:pPr>
            <a:r>
              <a:t/>
            </a:r>
            <a:endParaRPr sz="19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36" name="Google Shape;136;gf6e87c8406_2_2"/>
          <p:cNvPicPr preferRelativeResize="0"/>
          <p:nvPr/>
        </p:nvPicPr>
        <p:blipFill rotWithShape="1">
          <a:blip r:embed="rId3">
            <a:alphaModFix/>
          </a:blip>
          <a:srcRect b="10281" l="0" r="50044" t="0"/>
          <a:stretch/>
        </p:blipFill>
        <p:spPr>
          <a:xfrm>
            <a:off x="2071850" y="1633663"/>
            <a:ext cx="5181600" cy="3741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"/>
          <p:cNvSpPr txBox="1"/>
          <p:nvPr>
            <p:ph type="title"/>
          </p:nvPr>
        </p:nvSpPr>
        <p:spPr>
          <a:xfrm>
            <a:off x="468300" y="115880"/>
            <a:ext cx="82296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Тригонометриялық нивелирлеу</a:t>
            </a:r>
            <a:endParaRPr sz="4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2" name="Google Shape;142;p5"/>
          <p:cNvSpPr txBox="1"/>
          <p:nvPr>
            <p:ph idx="1" type="body"/>
          </p:nvPr>
        </p:nvSpPr>
        <p:spPr>
          <a:xfrm>
            <a:off x="0" y="1268412"/>
            <a:ext cx="4402137" cy="4679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571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Өлшенген қашықтық пен көлбеу бұрыштың функциясы ретінде көлбеу визуалды сәуленің көмегімен биіктік өсімшесін анықтау. Теодолит, тахеометр, кипрегель қолданылады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0" sz="19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i="1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 = s * tg ν + i – б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 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0" sz="21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немесе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 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0" sz="21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i="1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 = S * sin ν + i – б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i="0" sz="21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 </a:t>
            </a:r>
            <a:r>
              <a:rPr i="1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ν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 — </a:t>
            </a: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сәуленің көлбеу бұрышы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, 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i="1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 — </a:t>
            </a: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көлденең қашықтық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, 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i="1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 — </a:t>
            </a: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көздеу түзуінің ұзындығы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, 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i="1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 — </a:t>
            </a: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аспап биіктігі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i="1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б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 — </a:t>
            </a: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көздеу биіктігі</a:t>
            </a:r>
            <a:r>
              <a:rPr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. </a:t>
            </a:r>
            <a:endParaRPr i="0" sz="19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3429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0" sz="19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&amp;Pcy;&amp;rcy;&amp;icy;&amp;kcy;&amp;lcy;&amp;acy;&amp;dcy;&amp;ncy;&amp;acy;&amp;yacy; &amp;gcy;&amp;iecy;&amp;ocy;&amp;dcy;&amp;iecy;&amp;zcy;&amp;icy;&amp;yacy;. &amp;Ncy;&amp;icy;&amp;vcy;&amp;iecy;&amp;lcy;&amp;icy;&amp;rcy;&amp;ocy;&amp;vcy;&amp;kcy;&amp;acy; — &amp;ocy;&amp;scy;&amp;ncy;&amp;ocy;&amp;vcy;&amp;acy; &amp;scy;&amp;tcy;&amp;rcy;&amp;ocy;&amp;icy;&amp;tcy;&amp;iecy;&amp;lcy;&amp;softcy;&amp;ncy;&amp;ycy;&amp;khcy; &amp;rcy;&amp;acy;&amp;bcy;&amp;ocy;&amp;tcy;" id="143" name="Google Shape;14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3437" y="1341437"/>
            <a:ext cx="4286250" cy="37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"/>
          <p:cNvSpPr txBox="1"/>
          <p:nvPr>
            <p:ph type="title"/>
          </p:nvPr>
        </p:nvSpPr>
        <p:spPr>
          <a:xfrm>
            <a:off x="468300" y="392752"/>
            <a:ext cx="82296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Барометрлік нивелирлеу</a:t>
            </a:r>
            <a:endParaRPr sz="5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9" name="Google Shape;149;p6"/>
          <p:cNvSpPr txBox="1"/>
          <p:nvPr>
            <p:ph idx="1" type="body"/>
          </p:nvPr>
        </p:nvSpPr>
        <p:spPr>
          <a:xfrm>
            <a:off x="250825" y="1773237"/>
            <a:ext cx="8713787" cy="4679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Атмосфералық қысым мен жердегі нүктелердің биіктігі арасындағы байланыс негізінде орындалады.</a:t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Ол бірдей биіктіктегі нүктелерде ауа қысымы бірдей, яғни изобарикалық беттер деңгейге параллель болады деген болжамға негізделген.</a:t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                                           ∆h = H0[(p1 — p2)/рср] (1 + αtср),</a:t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мұндағы ∆h — 1 және 2 екі нүкте биіктіктерінің өсімшесі;</a:t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р1, р2 - осы нүктелердегі ауа қысымы;</a:t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5715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рср = (р1 + р2)/2 және tср = (t1 + t2) / 2-ср. ауа қысымы мен температурасының мәні;</a:t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α = 1/273 - газ тұрақтысы.</a:t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 (H0 / RSR)(1 + αtcp) = Е барикалық қадам деп аталады және қысым 1 мбар-ға өзгеруі үшін қандай биіктікке көтерілу немесе түсу керектігін көрсетеді.</a:t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Е шамасы үшін біртекті атмосфера жағдайына арналған кестелер жасалады (ауаның тығыздығы биіктігімен өзгермейтін атмосфера).</a:t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Барометрлер мен анероидтар қолданылады</a:t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i="0" sz="19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41300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i="0" sz="19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"/>
          <p:cNvSpPr txBox="1"/>
          <p:nvPr/>
        </p:nvSpPr>
        <p:spPr>
          <a:xfrm>
            <a:off x="468312" y="1966912"/>
            <a:ext cx="5761037" cy="4211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Сұйықтықтардың қасиеттеріне сүйене отырып, ыдыстар орнатылған нүктелердің биіктігіне қарамастан, бір деңгейде байланысатын ыдыстарда болады.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А және В нүктелері арасындағы h ыдыстардың шкаласы бойынша үлгілердің айырмашылығы ретінде алынуы мүмкін. 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Шектеулер-ыдыстар арасындағы жалғағыш шлангінің ұзындығы (1).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Артықшылық-жұмыстың қарапайымдылығы, тығыз жерлерде (бөлмелерде, ғимараттарда, жабдықтар арасында) жұмыс істеу мүмкіндігі, жұмыс жылдамдығы.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Кемшіліктері-төмен дәлдік (±10 мм) және шлангтармен жұмыс істеу қиын.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5" name="Google Shape;155;p7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Гидростатикалық нивелирлеу</a:t>
            </a:r>
            <a:endParaRPr sz="52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&amp;Icy;&amp;ncy;&amp;zhcy;&amp;iecy;&amp;ncy;&amp;iecy;&amp;rcy;&amp;ncy;&amp;acy;&amp;yacy; &amp;gcy;&amp;iecy;&amp;ocy;&amp;dcy;&amp;iecy;&amp;zcy;&amp;icy;&amp;yacy;" id="156" name="Google Shape;15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2487" y="2198912"/>
            <a:ext cx="2952750" cy="227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 txBox="1"/>
          <p:nvPr/>
        </p:nvSpPr>
        <p:spPr>
          <a:xfrm>
            <a:off x="395287" y="1698625"/>
            <a:ext cx="8280400" cy="3749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i="0" sz="2000" u="none" cap="none" strike="noStrik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Жергілікті жердің нүктелерінің биіктігі аэрофототүсірілім кезінде анықталады.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Радиотолқындардың ұшақтан жер бетіне және керісінше өту уақытын өлшеуге негізделген.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Ұшу биіктігін радиовысотомердің көмегімен анықтау және ұшақтың статоскоппен өлшенетін бастапқы изобарикалық бетінен асып кетуі арқылы орындалады.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Нүктелердің биіктігі шартты жүйеде алынады, содан кейін оларды формулалар бойынша анықтайды.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i="0" lang="en-US" sz="20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2" name="Google Shape;162;p8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Аэрорадионивелирлеу</a:t>
            </a:r>
            <a:endParaRPr sz="52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"/>
          <p:cNvSpPr txBox="1"/>
          <p:nvPr/>
        </p:nvSpPr>
        <p:spPr>
          <a:xfrm>
            <a:off x="250825" y="1589087"/>
            <a:ext cx="3062287" cy="3662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Әр түрлі құрылымдағы стереофотограмметриялық аспаптарды пайдалана отырып, әр түрлі нүктелерден түсірілген бір жердің фотосуреттерінің жұбы бойынша артуын анықтауға негізделген.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Нивелирлеудің ең перспективалы және кеңінен қолданылатын түрлерінің бірі;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8" name="Google Shape;168;p10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3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Стерофотограмметриялық нивелирлеу</a:t>
            </a:r>
            <a:endParaRPr sz="51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&amp;Acy;&amp;ecy;&amp;rcy;&amp;ocy;&amp;fcy;&amp;ocy;&amp;tcy;&amp;ocy;&amp;scy;&amp;ncy;&amp;icy;&amp;mcy;&amp;kcy;&amp;icy; &amp;icy; &amp;kcy;&amp;ocy;&amp;scy;&amp;mcy;&amp;icy;&amp;chcy;&amp;iecy;&amp;scy;&amp;kcy;&amp;icy;&amp;iecy; &amp;scy;&amp;ncy;&amp;icy;&amp;mcy;&amp;kcy;&amp;icy; &amp;Ncy;&amp;acy;&amp;ucy;&amp;kcy;&amp;ocy;&amp;lcy;&amp;acy;&amp;ncy;&amp;dcy;&amp;icy;&amp;yacy;" id="169" name="Google Shape;16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3637" y="1484312"/>
            <a:ext cx="5440362" cy="451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 txBox="1"/>
          <p:nvPr/>
        </p:nvSpPr>
        <p:spPr>
          <a:xfrm>
            <a:off x="395275" y="4259823"/>
            <a:ext cx="8424900" cy="201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Спутниктік навигация жүйелері мен құралдарын пайдалануға негізделген ("GPS", "ГЛОНАСС").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Спутниктік навигация құралдары жергілікті жер нүктелерінің координаттарын (оның ішінде биіктікті) дереу анықтауға мүмкіндік береді.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Қазіргі уақытта жер-ғарыштық нивелирлеу ең тиімді болып табылады.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5" name="Google Shape;175;p11"/>
          <p:cNvSpPr txBox="1"/>
          <p:nvPr>
            <p:ph type="title"/>
          </p:nvPr>
        </p:nvSpPr>
        <p:spPr>
          <a:xfrm>
            <a:off x="301625" y="228600"/>
            <a:ext cx="85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Ғарыштық нивелирлеу</a:t>
            </a:r>
            <a:endParaRPr sz="49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&amp;Ncy;&amp;ocy;&amp;vcy;&amp;ocy;&amp;scy;&amp;tcy;&amp;icy; NEWSru.com :: &amp;Pcy;&amp;rcy;&amp;ocy;&amp;gcy;&amp;rcy;&amp;acy;&amp;mcy;&amp;mcy;&amp;ucy; &amp;Gcy;&amp;Lcy;&amp;Ocy;&amp;Ncy;&amp;Acy;&amp;Scy;&amp;Scy; &amp;zcy;&amp;acy;&amp;pcy;&amp;ucy;&amp;scy;&amp;tcy;&amp;yacy;&amp;tcy; &amp;dcy;&amp;lcy;&amp;yacy; &amp;rcy;&amp;ocy;&amp;scy;&amp;scy;&amp;icy;&amp;jcy;&amp;scy;…" id="176" name="Google Shape;17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8175" y="1268412"/>
            <a:ext cx="5364162" cy="2840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